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74" r:id="rId2"/>
    <p:sldId id="378" r:id="rId3"/>
    <p:sldId id="380" r:id="rId4"/>
    <p:sldId id="381" r:id="rId5"/>
    <p:sldId id="383" r:id="rId6"/>
    <p:sldId id="384" r:id="rId7"/>
    <p:sldId id="385" r:id="rId8"/>
    <p:sldId id="387" r:id="rId9"/>
    <p:sldId id="388" r:id="rId10"/>
    <p:sldId id="389" r:id="rId11"/>
    <p:sldId id="390" r:id="rId12"/>
    <p:sldId id="391" r:id="rId13"/>
    <p:sldId id="392" r:id="rId14"/>
    <p:sldId id="395" r:id="rId15"/>
    <p:sldId id="397" r:id="rId16"/>
    <p:sldId id="416" r:id="rId17"/>
    <p:sldId id="446" r:id="rId18"/>
    <p:sldId id="447" r:id="rId19"/>
    <p:sldId id="448" r:id="rId20"/>
    <p:sldId id="285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D60093"/>
    <a:srgbClr val="0066FF"/>
    <a:srgbClr val="003366"/>
    <a:srgbClr val="FFFF00"/>
    <a:srgbClr val="DDDDDD"/>
    <a:srgbClr val="0000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709" autoAdjust="0"/>
  </p:normalViewPr>
  <p:slideViewPr>
    <p:cSldViewPr>
      <p:cViewPr>
        <p:scale>
          <a:sx n="68" d="100"/>
          <a:sy n="68" d="100"/>
        </p:scale>
        <p:origin x="11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4A596-19F1-4A65-B0AD-4EF9C05022ED}" type="datetimeFigureOut">
              <a:rPr lang="tr-TR" smtClean="0"/>
              <a:pPr/>
              <a:t>29.05.2017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15BB-0D08-46B3-A33D-45F39255A38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7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F90B1FF-F833-4BC5-A466-F1778E73ACB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83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5" name="AutoShape 23"/>
          <p:cNvSpPr>
            <a:spLocks noChangeArrowheads="1"/>
          </p:cNvSpPr>
          <p:nvPr userDrawn="1"/>
        </p:nvSpPr>
        <p:spPr bwMode="auto">
          <a:xfrm rot="5400000">
            <a:off x="4341812" y="-2835274"/>
            <a:ext cx="468313" cy="8964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0" scaled="1"/>
          </a:gradFill>
          <a:ln w="12700" cap="sq" algn="ctr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6" name="Oval 31"/>
          <p:cNvSpPr>
            <a:spLocks noChangeArrowheads="1"/>
          </p:cNvSpPr>
          <p:nvPr userDrawn="1"/>
        </p:nvSpPr>
        <p:spPr bwMode="auto">
          <a:xfrm rot="5400000">
            <a:off x="4341019" y="-1450181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7" name="AutoShape 35"/>
          <p:cNvSpPr>
            <a:spLocks noChangeArrowheads="1"/>
          </p:cNvSpPr>
          <p:nvPr userDrawn="1"/>
        </p:nvSpPr>
        <p:spPr bwMode="auto">
          <a:xfrm rot="5400000">
            <a:off x="4335462" y="-63499"/>
            <a:ext cx="468313" cy="89646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0" scaled="1"/>
          </a:gradFill>
          <a:ln w="12700" cap="sq" algn="ctr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370013" y="21336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Asıl başlık stili için tıklatın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>
                <a:solidFill>
                  <a:srgbClr val="993300"/>
                </a:solidFill>
              </a:defRPr>
            </a:lvl1pPr>
          </a:lstStyle>
          <a:p>
            <a:r>
              <a:rPr lang="en-US"/>
              <a:t>Asıl alt başlık stilini düzenlemek için tıklatın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2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 w="12700" cap="sq"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817C93-BF62-4139-BEF6-593CA38A6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188913"/>
            <a:ext cx="1943100" cy="5907087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4213" y="188913"/>
            <a:ext cx="5678487" cy="590708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9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595DD-52EE-4E16-9B9B-13F9E9A6E6B0}" type="datetimeFigureOut">
              <a:rPr lang="tr-TR"/>
              <a:pPr>
                <a:defRPr/>
              </a:pPr>
              <a:t>29.05.2017</a:t>
            </a:fld>
            <a:endParaRPr lang="tr-TR"/>
          </a:p>
        </p:txBody>
      </p:sp>
      <p:sp>
        <p:nvSpPr>
          <p:cNvPr id="5" name="21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43730-BC68-485A-875D-17E7A919798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Rectangle 2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>
                  <a:gamma/>
                  <a:shade val="85882"/>
                  <a:invGamma/>
                  <a:alpha val="94000"/>
                </a:srgbClr>
              </a:gs>
              <a:gs pos="50000">
                <a:srgbClr val="FFFFCC">
                  <a:alpha val="49001"/>
                </a:srgbClr>
              </a:gs>
              <a:gs pos="100000">
                <a:srgbClr val="FFFFCC">
                  <a:gamma/>
                  <a:shade val="85882"/>
                  <a:invGamma/>
                  <a:alpha val="94000"/>
                </a:srgbClr>
              </a:gs>
            </a:gsLst>
            <a:lin ang="540000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88913"/>
            <a:ext cx="7773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başlık stili için tıklatın</a:t>
            </a:r>
          </a:p>
        </p:txBody>
      </p:sp>
      <p:sp>
        <p:nvSpPr>
          <p:cNvPr id="1030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Asıl metin stillerini düzenlemek için tıklatın</a:t>
            </a:r>
          </a:p>
          <a:p>
            <a:pPr lvl="1"/>
            <a:r>
              <a:rPr lang="en-US" smtClean="0"/>
              <a:t>İkinci düzey</a:t>
            </a:r>
          </a:p>
          <a:p>
            <a:pPr lvl="2"/>
            <a:r>
              <a:rPr lang="en-US" smtClean="0"/>
              <a:t>Üçüncü düzey</a:t>
            </a:r>
          </a:p>
          <a:p>
            <a:pPr lvl="3"/>
            <a:r>
              <a:rPr lang="en-US" smtClean="0"/>
              <a:t>Dördüncü düzey</a:t>
            </a:r>
          </a:p>
          <a:p>
            <a:pPr lvl="4"/>
            <a:r>
              <a:rPr lang="en-US" smtClean="0"/>
              <a:t>Beşinci düzey</a:t>
            </a:r>
          </a:p>
        </p:txBody>
      </p:sp>
      <p:sp>
        <p:nvSpPr>
          <p:cNvPr id="2072" name="AutoShape 24"/>
          <p:cNvSpPr>
            <a:spLocks noChangeArrowheads="1"/>
          </p:cNvSpPr>
          <p:nvPr userDrawn="1"/>
        </p:nvSpPr>
        <p:spPr bwMode="auto">
          <a:xfrm>
            <a:off x="-57150" y="12700"/>
            <a:ext cx="468313" cy="6858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0" scaled="1"/>
          </a:gradFill>
          <a:ln w="12700" cap="sq" algn="ctr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73" name="Oval 25"/>
          <p:cNvSpPr>
            <a:spLocks noChangeArrowheads="1"/>
          </p:cNvSpPr>
          <p:nvPr userDrawn="1"/>
        </p:nvSpPr>
        <p:spPr bwMode="auto">
          <a:xfrm>
            <a:off x="30163" y="565150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74" name="Oval 26"/>
          <p:cNvSpPr>
            <a:spLocks noChangeArrowheads="1"/>
          </p:cNvSpPr>
          <p:nvPr userDrawn="1"/>
        </p:nvSpPr>
        <p:spPr bwMode="auto">
          <a:xfrm>
            <a:off x="15875" y="103188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84" name="AutoShape 36"/>
          <p:cNvSpPr>
            <a:spLocks noChangeArrowheads="1"/>
          </p:cNvSpPr>
          <p:nvPr userDrawn="1"/>
        </p:nvSpPr>
        <p:spPr bwMode="auto">
          <a:xfrm rot="5400000">
            <a:off x="4698206" y="-3393281"/>
            <a:ext cx="71438" cy="8820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CC">
                  <a:gamma/>
                  <a:shade val="46275"/>
                  <a:invGamma/>
                </a:srgbClr>
              </a:gs>
              <a:gs pos="50000">
                <a:srgbClr val="FFFFCC"/>
              </a:gs>
              <a:gs pos="100000">
                <a:srgbClr val="FFFFCC">
                  <a:gamma/>
                  <a:shade val="46275"/>
                  <a:invGamma/>
                </a:srgbClr>
              </a:gs>
            </a:gsLst>
            <a:lin ang="0" scaled="1"/>
          </a:gradFill>
          <a:ln w="12700" cap="sq" algn="ctr">
            <a:noFill/>
            <a:round/>
            <a:headEnd type="none" w="sm" len="sm"/>
            <a:tailEnd type="none" w="sm" len="sm"/>
          </a:ln>
          <a:effectLst>
            <a:prstShdw prst="shdw17" dist="17961" dir="2700000">
              <a:srgbClr val="FFFFCC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87" name="AutoShape 39"/>
          <p:cNvSpPr>
            <a:spLocks noChangeArrowheads="1"/>
          </p:cNvSpPr>
          <p:nvPr userDrawn="1"/>
        </p:nvSpPr>
        <p:spPr bwMode="auto">
          <a:xfrm rot="3603395">
            <a:off x="95249" y="-30162"/>
            <a:ext cx="558801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88" name="AutoShape 40"/>
          <p:cNvSpPr>
            <a:spLocks noChangeArrowheads="1"/>
          </p:cNvSpPr>
          <p:nvPr userDrawn="1"/>
        </p:nvSpPr>
        <p:spPr bwMode="auto">
          <a:xfrm rot="3603395">
            <a:off x="125413" y="4460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90" name="Oval 42"/>
          <p:cNvSpPr>
            <a:spLocks noChangeArrowheads="1"/>
          </p:cNvSpPr>
          <p:nvPr userDrawn="1"/>
        </p:nvSpPr>
        <p:spPr bwMode="auto">
          <a:xfrm>
            <a:off x="50800" y="954088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089" name="AutoShape 41"/>
          <p:cNvSpPr>
            <a:spLocks noChangeArrowheads="1"/>
          </p:cNvSpPr>
          <p:nvPr userDrawn="1"/>
        </p:nvSpPr>
        <p:spPr bwMode="auto">
          <a:xfrm rot="3603395">
            <a:off x="125413" y="8778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06" name="Oval 58"/>
          <p:cNvSpPr>
            <a:spLocks noChangeArrowheads="1"/>
          </p:cNvSpPr>
          <p:nvPr userDrawn="1"/>
        </p:nvSpPr>
        <p:spPr bwMode="auto">
          <a:xfrm>
            <a:off x="36513" y="1949450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07" name="Oval 59"/>
          <p:cNvSpPr>
            <a:spLocks noChangeArrowheads="1"/>
          </p:cNvSpPr>
          <p:nvPr userDrawn="1"/>
        </p:nvSpPr>
        <p:spPr bwMode="auto">
          <a:xfrm>
            <a:off x="36513" y="1458913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08" name="AutoShape 60"/>
          <p:cNvSpPr>
            <a:spLocks noChangeArrowheads="1"/>
          </p:cNvSpPr>
          <p:nvPr userDrawn="1"/>
        </p:nvSpPr>
        <p:spPr bwMode="auto">
          <a:xfrm rot="3603395">
            <a:off x="130175" y="135413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09" name="AutoShape 61"/>
          <p:cNvSpPr>
            <a:spLocks noChangeArrowheads="1"/>
          </p:cNvSpPr>
          <p:nvPr userDrawn="1"/>
        </p:nvSpPr>
        <p:spPr bwMode="auto">
          <a:xfrm rot="3603395">
            <a:off x="131763" y="18303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0" name="Oval 62"/>
          <p:cNvSpPr>
            <a:spLocks noChangeArrowheads="1"/>
          </p:cNvSpPr>
          <p:nvPr userDrawn="1"/>
        </p:nvSpPr>
        <p:spPr bwMode="auto">
          <a:xfrm>
            <a:off x="57150" y="2338388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1" name="AutoShape 63"/>
          <p:cNvSpPr>
            <a:spLocks noChangeArrowheads="1"/>
          </p:cNvSpPr>
          <p:nvPr userDrawn="1"/>
        </p:nvSpPr>
        <p:spPr bwMode="auto">
          <a:xfrm rot="3603395">
            <a:off x="131763" y="22621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2" name="Oval 64"/>
          <p:cNvSpPr>
            <a:spLocks noChangeArrowheads="1"/>
          </p:cNvSpPr>
          <p:nvPr userDrawn="1"/>
        </p:nvSpPr>
        <p:spPr bwMode="auto">
          <a:xfrm>
            <a:off x="50800" y="3273425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3" name="Oval 65"/>
          <p:cNvSpPr>
            <a:spLocks noChangeArrowheads="1"/>
          </p:cNvSpPr>
          <p:nvPr userDrawn="1"/>
        </p:nvSpPr>
        <p:spPr bwMode="auto">
          <a:xfrm>
            <a:off x="50800" y="2811463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4" name="AutoShape 66"/>
          <p:cNvSpPr>
            <a:spLocks noChangeArrowheads="1"/>
          </p:cNvSpPr>
          <p:nvPr userDrawn="1"/>
        </p:nvSpPr>
        <p:spPr bwMode="auto">
          <a:xfrm rot="3603395">
            <a:off x="144463" y="27066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5" name="AutoShape 67"/>
          <p:cNvSpPr>
            <a:spLocks noChangeArrowheads="1"/>
          </p:cNvSpPr>
          <p:nvPr userDrawn="1"/>
        </p:nvSpPr>
        <p:spPr bwMode="auto">
          <a:xfrm rot="3603395">
            <a:off x="146050" y="318293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6" name="Oval 68"/>
          <p:cNvSpPr>
            <a:spLocks noChangeArrowheads="1"/>
          </p:cNvSpPr>
          <p:nvPr userDrawn="1"/>
        </p:nvSpPr>
        <p:spPr bwMode="auto">
          <a:xfrm>
            <a:off x="58738" y="3719513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7" name="AutoShape 69"/>
          <p:cNvSpPr>
            <a:spLocks noChangeArrowheads="1"/>
          </p:cNvSpPr>
          <p:nvPr userDrawn="1"/>
        </p:nvSpPr>
        <p:spPr bwMode="auto">
          <a:xfrm rot="3603395">
            <a:off x="131763" y="3629025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8" name="Oval 70"/>
          <p:cNvSpPr>
            <a:spLocks noChangeArrowheads="1"/>
          </p:cNvSpPr>
          <p:nvPr userDrawn="1"/>
        </p:nvSpPr>
        <p:spPr bwMode="auto">
          <a:xfrm>
            <a:off x="71438" y="4700588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19" name="Oval 71"/>
          <p:cNvSpPr>
            <a:spLocks noChangeArrowheads="1"/>
          </p:cNvSpPr>
          <p:nvPr userDrawn="1"/>
        </p:nvSpPr>
        <p:spPr bwMode="auto">
          <a:xfrm>
            <a:off x="57150" y="4238625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0" name="AutoShape 72"/>
          <p:cNvSpPr>
            <a:spLocks noChangeArrowheads="1"/>
          </p:cNvSpPr>
          <p:nvPr userDrawn="1"/>
        </p:nvSpPr>
        <p:spPr bwMode="auto">
          <a:xfrm rot="3603395">
            <a:off x="136525" y="4105275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1" name="AutoShape 73"/>
          <p:cNvSpPr>
            <a:spLocks noChangeArrowheads="1"/>
          </p:cNvSpPr>
          <p:nvPr userDrawn="1"/>
        </p:nvSpPr>
        <p:spPr bwMode="auto">
          <a:xfrm rot="3603395">
            <a:off x="138113" y="4581525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2" name="Oval 74"/>
          <p:cNvSpPr>
            <a:spLocks noChangeArrowheads="1"/>
          </p:cNvSpPr>
          <p:nvPr userDrawn="1"/>
        </p:nvSpPr>
        <p:spPr bwMode="auto">
          <a:xfrm>
            <a:off x="63500" y="5089525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3" name="AutoShape 75"/>
          <p:cNvSpPr>
            <a:spLocks noChangeArrowheads="1"/>
          </p:cNvSpPr>
          <p:nvPr userDrawn="1"/>
        </p:nvSpPr>
        <p:spPr bwMode="auto">
          <a:xfrm rot="3603395">
            <a:off x="138113" y="5013325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4" name="Oval 76"/>
          <p:cNvSpPr>
            <a:spLocks noChangeArrowheads="1"/>
          </p:cNvSpPr>
          <p:nvPr userDrawn="1"/>
        </p:nvSpPr>
        <p:spPr bwMode="auto">
          <a:xfrm>
            <a:off x="66675" y="5546725"/>
            <a:ext cx="250825" cy="287338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5" name="AutoShape 77"/>
          <p:cNvSpPr>
            <a:spLocks noChangeArrowheads="1"/>
          </p:cNvSpPr>
          <p:nvPr userDrawn="1"/>
        </p:nvSpPr>
        <p:spPr bwMode="auto">
          <a:xfrm rot="3603395">
            <a:off x="139700" y="545623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6" name="Oval 78"/>
          <p:cNvSpPr>
            <a:spLocks noChangeArrowheads="1"/>
          </p:cNvSpPr>
          <p:nvPr userDrawn="1"/>
        </p:nvSpPr>
        <p:spPr bwMode="auto">
          <a:xfrm>
            <a:off x="65088" y="6484938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7" name="Oval 79"/>
          <p:cNvSpPr>
            <a:spLocks noChangeArrowheads="1"/>
          </p:cNvSpPr>
          <p:nvPr userDrawn="1"/>
        </p:nvSpPr>
        <p:spPr bwMode="auto">
          <a:xfrm>
            <a:off x="65088" y="6037263"/>
            <a:ext cx="250825" cy="287337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8" name="AutoShape 80"/>
          <p:cNvSpPr>
            <a:spLocks noChangeArrowheads="1"/>
          </p:cNvSpPr>
          <p:nvPr userDrawn="1"/>
        </p:nvSpPr>
        <p:spPr bwMode="auto">
          <a:xfrm rot="3603395">
            <a:off x="144463" y="593248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  <p:sp>
        <p:nvSpPr>
          <p:cNvPr id="2129" name="AutoShape 81"/>
          <p:cNvSpPr>
            <a:spLocks noChangeArrowheads="1"/>
          </p:cNvSpPr>
          <p:nvPr userDrawn="1"/>
        </p:nvSpPr>
        <p:spPr bwMode="auto">
          <a:xfrm rot="3603395">
            <a:off x="153988" y="6396038"/>
            <a:ext cx="558800" cy="565150"/>
          </a:xfrm>
          <a:custGeom>
            <a:avLst/>
            <a:gdLst>
              <a:gd name="G0" fmla="+- 7674 0 0"/>
              <a:gd name="G1" fmla="+- 8152155 0 0"/>
              <a:gd name="G2" fmla="+- 0 0 8152155"/>
              <a:gd name="T0" fmla="*/ 0 256 1"/>
              <a:gd name="T1" fmla="*/ 180 256 1"/>
              <a:gd name="G3" fmla="+- 8152155 T0 T1"/>
              <a:gd name="T2" fmla="*/ 0 256 1"/>
              <a:gd name="T3" fmla="*/ 90 256 1"/>
              <a:gd name="G4" fmla="+- 8152155 T2 T3"/>
              <a:gd name="G5" fmla="*/ G4 2 1"/>
              <a:gd name="T4" fmla="*/ 90 256 1"/>
              <a:gd name="T5" fmla="*/ 0 256 1"/>
              <a:gd name="G6" fmla="+- 8152155 T4 T5"/>
              <a:gd name="G7" fmla="*/ G6 2 1"/>
              <a:gd name="G8" fmla="abs 8152155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7674"/>
              <a:gd name="G18" fmla="*/ 7674 1 2"/>
              <a:gd name="G19" fmla="+- G18 5400 0"/>
              <a:gd name="G20" fmla="cos G19 8152155"/>
              <a:gd name="G21" fmla="sin G19 8152155"/>
              <a:gd name="G22" fmla="+- G20 10800 0"/>
              <a:gd name="G23" fmla="+- G21 10800 0"/>
              <a:gd name="G24" fmla="+- 10800 0 G20"/>
              <a:gd name="G25" fmla="+- 7674 10800 0"/>
              <a:gd name="G26" fmla="?: G9 G17 G25"/>
              <a:gd name="G27" fmla="?: G9 0 21600"/>
              <a:gd name="G28" fmla="cos 10800 8152155"/>
              <a:gd name="G29" fmla="sin 10800 8152155"/>
              <a:gd name="G30" fmla="sin 7674 8152155"/>
              <a:gd name="G31" fmla="+- G28 10800 0"/>
              <a:gd name="G32" fmla="+- G29 10800 0"/>
              <a:gd name="G33" fmla="+- G30 10800 0"/>
              <a:gd name="G34" fmla="?: G4 0 G31"/>
              <a:gd name="G35" fmla="?: 8152155 G34 0"/>
              <a:gd name="G36" fmla="?: G6 G35 G31"/>
              <a:gd name="G37" fmla="+- 21600 0 G36"/>
              <a:gd name="G38" fmla="?: G4 0 G33"/>
              <a:gd name="G39" fmla="?: 8152155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582 w 21600"/>
              <a:gd name="T15" fmla="*/ 18422 h 21600"/>
              <a:gd name="T16" fmla="*/ 10800 w 21600"/>
              <a:gd name="T17" fmla="*/ 3126 h 21600"/>
              <a:gd name="T18" fmla="*/ 16018 w 21600"/>
              <a:gd name="T19" fmla="*/ 18422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465" y="17132"/>
                </a:moveTo>
                <a:cubicBezTo>
                  <a:pt x="4375" y="15702"/>
                  <a:pt x="3126" y="13332"/>
                  <a:pt x="3126" y="10800"/>
                </a:cubicBezTo>
                <a:cubicBezTo>
                  <a:pt x="3126" y="6561"/>
                  <a:pt x="6561" y="3126"/>
                  <a:pt x="10800" y="3126"/>
                </a:cubicBezTo>
                <a:cubicBezTo>
                  <a:pt x="15038" y="3126"/>
                  <a:pt x="18474" y="6561"/>
                  <a:pt x="18474" y="10800"/>
                </a:cubicBezTo>
                <a:cubicBezTo>
                  <a:pt x="18474" y="13332"/>
                  <a:pt x="17224" y="15702"/>
                  <a:pt x="15134" y="17132"/>
                </a:cubicBezTo>
                <a:lnTo>
                  <a:pt x="16900" y="19712"/>
                </a:lnTo>
                <a:cubicBezTo>
                  <a:pt x="19841" y="17698"/>
                  <a:pt x="21600" y="143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4364"/>
                  <a:pt x="1758" y="17698"/>
                  <a:pt x="4699" y="19712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DDDDDD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rgbClr val="993300"/>
          </a:solidFill>
          <a:effectLst>
            <a:outerShdw blurRad="38100" dist="38100" dir="2700000" algn="tl">
              <a:srgbClr val="C0C0C0"/>
            </a:outerShdw>
          </a:effectLst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u"/>
        <a:defRPr kumimoji="1"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pitchFamily="2" charset="2"/>
        <a:buChar char="u"/>
        <a:defRPr kumimoji="1" sz="28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u"/>
        <a:defRPr kumimoji="1" sz="2000">
          <a:solidFill>
            <a:schemeClr val="accent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685800" y="1196752"/>
            <a:ext cx="8350696" cy="4464496"/>
          </a:xfrm>
        </p:spPr>
        <p:txBody>
          <a:bodyPr/>
          <a:lstStyle/>
          <a:p>
            <a:pPr>
              <a:buNone/>
            </a:pPr>
            <a:endParaRPr lang="tr-TR" sz="4000" b="1" dirty="0" smtClean="0"/>
          </a:p>
          <a:p>
            <a:pPr>
              <a:buNone/>
            </a:pPr>
            <a:r>
              <a:rPr lang="tr-TR" sz="4000" b="1" dirty="0" smtClean="0"/>
              <a:t>     SAĞLIK OKURYAZARLIĞI</a:t>
            </a:r>
          </a:p>
          <a:p>
            <a:pPr>
              <a:buNone/>
            </a:pPr>
            <a:endParaRPr lang="tr-TR" sz="4000" b="1" dirty="0"/>
          </a:p>
          <a:p>
            <a:pPr algn="r">
              <a:buNone/>
            </a:pPr>
            <a:endParaRPr lang="tr-TR" sz="2800" b="1" dirty="0" smtClean="0"/>
          </a:p>
          <a:p>
            <a:pPr algn="r">
              <a:buNone/>
            </a:pPr>
            <a:endParaRPr lang="tr-TR" sz="2800" b="1" dirty="0"/>
          </a:p>
          <a:p>
            <a:pPr algn="r">
              <a:buNone/>
            </a:pPr>
            <a:r>
              <a:rPr lang="tr-TR" sz="2800" b="1" dirty="0" smtClean="0"/>
              <a:t>HALK SAĞLIĞI MÜDÜRLÜĞÜ</a:t>
            </a:r>
          </a:p>
          <a:p>
            <a:pPr algn="r">
              <a:buNone/>
            </a:pPr>
            <a:r>
              <a:rPr lang="tr-TR" sz="2800" b="1" dirty="0" smtClean="0"/>
              <a:t> EĞİTİM BİRİMİ</a:t>
            </a:r>
            <a:endParaRPr lang="tr-TR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1115616" y="1700808"/>
            <a:ext cx="3312368" cy="4104456"/>
          </a:xfrm>
        </p:spPr>
        <p:txBody>
          <a:bodyPr/>
          <a:lstStyle/>
          <a:p>
            <a:r>
              <a:rPr lang="tr-TR" sz="2800" dirty="0" smtClean="0">
                <a:solidFill>
                  <a:srgbClr val="0000CC"/>
                </a:solidFill>
              </a:rPr>
              <a:t>Yaş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Gelir durumu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İş pozisyonu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Eğitim düzeyi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Meslek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Aldığı bilgiyi kullanabilme yeteneği v.b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427984" y="1628800"/>
            <a:ext cx="3960440" cy="4176464"/>
          </a:xfrm>
        </p:spPr>
        <p:txBody>
          <a:bodyPr/>
          <a:lstStyle/>
          <a:p>
            <a:r>
              <a:rPr lang="tr-TR" sz="2800" dirty="0" smtClean="0">
                <a:solidFill>
                  <a:srgbClr val="0000CC"/>
                </a:solidFill>
              </a:rPr>
              <a:t>Algılama yeteneği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Öğrenme yetersizliği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Kendini ifade edebilme becerisi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Araştırma yeteneği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Merak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Bilgi </a:t>
            </a:r>
          </a:p>
          <a:p>
            <a:r>
              <a:rPr lang="tr-TR" sz="2800" dirty="0" smtClean="0">
                <a:solidFill>
                  <a:srgbClr val="0000CC"/>
                </a:solidFill>
              </a:rPr>
              <a:t>İlgi v.b</a:t>
            </a:r>
            <a:endParaRPr lang="tr-TR" sz="2800" dirty="0">
              <a:solidFill>
                <a:srgbClr val="0000CC"/>
              </a:solidFill>
            </a:endParaRPr>
          </a:p>
        </p:txBody>
      </p:sp>
      <p:sp>
        <p:nvSpPr>
          <p:cNvPr id="8" name="7 Dikdörtgen"/>
          <p:cNvSpPr/>
          <p:nvPr/>
        </p:nvSpPr>
        <p:spPr>
          <a:xfrm>
            <a:off x="1071538" y="0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993300"/>
                </a:solidFill>
                <a:latin typeface="+mj-lt"/>
              </a:rPr>
              <a:t>SOY Değerlendirme araçlarını </a:t>
            </a:r>
          </a:p>
          <a:p>
            <a:pPr algn="ctr"/>
            <a:r>
              <a:rPr lang="tr-TR" sz="2800" b="1" dirty="0" smtClean="0">
                <a:solidFill>
                  <a:srgbClr val="993300"/>
                </a:solidFill>
                <a:latin typeface="+mj-lt"/>
              </a:rPr>
              <a:t>ETKİLEYEN FAKTÖRLER</a:t>
            </a:r>
            <a:endParaRPr lang="tr-TR" sz="2800" b="1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72816"/>
            <a:ext cx="3526160" cy="3961234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solidFill>
                  <a:srgbClr val="000099"/>
                </a:solidFill>
              </a:rPr>
              <a:t>Anlayış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solidFill>
                  <a:srgbClr val="000099"/>
                </a:solidFill>
              </a:rPr>
              <a:t>Hoşgörü 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solidFill>
                  <a:srgbClr val="000099"/>
                </a:solidFill>
              </a:rPr>
              <a:t>Sabır</a:t>
            </a:r>
          </a:p>
          <a:p>
            <a:pPr algn="just" eaLnBrk="1" hangingPunct="1">
              <a:lnSpc>
                <a:spcPct val="90000"/>
              </a:lnSpc>
            </a:pPr>
            <a:r>
              <a:rPr lang="tr-TR" sz="3200" dirty="0" smtClean="0">
                <a:solidFill>
                  <a:srgbClr val="000099"/>
                </a:solidFill>
              </a:rPr>
              <a:t>Net mesaj</a:t>
            </a: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tr-TR" dirty="0" smtClean="0">
              <a:solidFill>
                <a:srgbClr val="000099"/>
              </a:solidFill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tr-TR" sz="2000" i="1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9138"/>
            <a:ext cx="3240088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>
          <a:xfrm>
            <a:off x="1285852" y="214290"/>
            <a:ext cx="72866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b="1" dirty="0" smtClean="0">
                <a:solidFill>
                  <a:srgbClr val="993300"/>
                </a:solidFill>
                <a:latin typeface="+mj-lt"/>
              </a:rPr>
              <a:t>İletişim Temelli Hizmet</a:t>
            </a:r>
            <a:endParaRPr lang="tr-TR" sz="4000" dirty="0">
              <a:solidFill>
                <a:srgbClr val="993300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62" y="188640"/>
            <a:ext cx="7500990" cy="882906"/>
          </a:xfrm>
        </p:spPr>
        <p:txBody>
          <a:bodyPr/>
          <a:lstStyle/>
          <a:p>
            <a:pPr eaLnBrk="1" hangingPunct="1"/>
            <a:r>
              <a:rPr lang="tr-TR" sz="4000" dirty="0" smtClean="0">
                <a:latin typeface="+mn-lt"/>
              </a:rPr>
              <a:t>Sağlık Okuryazarlığı Yetersiz 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971550" y="2636838"/>
            <a:ext cx="2160588" cy="2160587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latin typeface="Century Gothic" pitchFamily="34" charset="0"/>
              </a:rPr>
              <a:t> </a:t>
            </a:r>
          </a:p>
          <a:p>
            <a:pPr algn="ctr"/>
            <a:r>
              <a:rPr lang="tr-TR" sz="2400" b="1" dirty="0" smtClean="0">
                <a:latin typeface="Century Gothic" pitchFamily="34" charset="0"/>
              </a:rPr>
              <a:t>Kişinin </a:t>
            </a:r>
          </a:p>
          <a:p>
            <a:pPr algn="ctr"/>
            <a:r>
              <a:rPr lang="tr-TR" sz="2400" b="1" dirty="0" smtClean="0">
                <a:latin typeface="Century Gothic" pitchFamily="34" charset="0"/>
              </a:rPr>
              <a:t>Kayıpları </a:t>
            </a:r>
            <a:endParaRPr lang="tr-TR" sz="2400" b="1" dirty="0">
              <a:latin typeface="Century Gothic" pitchFamily="34" charset="0"/>
            </a:endParaRPr>
          </a:p>
          <a:p>
            <a:pPr algn="ctr"/>
            <a:r>
              <a:rPr lang="tr-TR" sz="2400" b="1" dirty="0">
                <a:latin typeface="Century Gothic" pitchFamily="34" charset="0"/>
              </a:rPr>
              <a:t> </a:t>
            </a:r>
          </a:p>
          <a:p>
            <a:pPr algn="ctr"/>
            <a:r>
              <a:rPr lang="tr-TR" sz="2400" b="1" dirty="0">
                <a:latin typeface="Century Gothic" pitchFamily="34" charset="0"/>
              </a:rPr>
              <a:t> 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3995738" y="2205038"/>
            <a:ext cx="4032250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/>
              <a:t>HASTALANMA RİSKİ YÜKSEK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3995738" y="2924175"/>
            <a:ext cx="3960812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/>
              <a:t>TEDAVİ YÖNTEMLERİNİ </a:t>
            </a:r>
          </a:p>
          <a:p>
            <a:pPr algn="ctr"/>
            <a:r>
              <a:rPr lang="tr-TR" sz="2000" b="1"/>
              <a:t>ANLAMA DÜZEYİ DÜŞÜK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3995936" y="3933056"/>
            <a:ext cx="4032250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/>
              <a:t>HASTANEYE YATMA </a:t>
            </a:r>
          </a:p>
          <a:p>
            <a:pPr algn="ctr"/>
            <a:r>
              <a:rPr lang="tr-TR" sz="2000" b="1" dirty="0"/>
              <a:t>ORANI YÜKSEK</a:t>
            </a:r>
          </a:p>
        </p:txBody>
      </p:sp>
      <p:sp>
        <p:nvSpPr>
          <p:cNvPr id="14345" name="Line 11"/>
          <p:cNvSpPr>
            <a:spLocks noChangeShapeType="1"/>
          </p:cNvSpPr>
          <p:nvPr/>
        </p:nvSpPr>
        <p:spPr bwMode="auto">
          <a:xfrm>
            <a:off x="3132138" y="328453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6" name="Line 12"/>
          <p:cNvSpPr>
            <a:spLocks noChangeShapeType="1"/>
          </p:cNvSpPr>
          <p:nvPr/>
        </p:nvSpPr>
        <p:spPr bwMode="auto">
          <a:xfrm>
            <a:off x="3132138" y="3789363"/>
            <a:ext cx="86360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47" name="Rectangle 13"/>
          <p:cNvSpPr>
            <a:spLocks noChangeArrowheads="1"/>
          </p:cNvSpPr>
          <p:nvPr/>
        </p:nvSpPr>
        <p:spPr bwMode="auto">
          <a:xfrm>
            <a:off x="3995738" y="1340768"/>
            <a:ext cx="4104654" cy="71980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 smtClean="0"/>
              <a:t>SAĞLIK BİLGİ YETERSİZLİĞİ </a:t>
            </a:r>
          </a:p>
        </p:txBody>
      </p:sp>
      <p:sp>
        <p:nvSpPr>
          <p:cNvPr id="14348" name="Rectangle 14"/>
          <p:cNvSpPr>
            <a:spLocks noChangeArrowheads="1"/>
          </p:cNvSpPr>
          <p:nvPr/>
        </p:nvSpPr>
        <p:spPr bwMode="auto">
          <a:xfrm>
            <a:off x="4067175" y="4653136"/>
            <a:ext cx="3961209" cy="7920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dirty="0"/>
              <a:t> </a:t>
            </a:r>
            <a:r>
              <a:rPr lang="tr-TR" sz="2000" b="1" dirty="0"/>
              <a:t>SAĞLIK </a:t>
            </a:r>
            <a:r>
              <a:rPr lang="tr-TR" sz="2000" b="1" dirty="0" smtClean="0"/>
              <a:t>HİZMETİ</a:t>
            </a:r>
            <a:endParaRPr lang="tr-TR" sz="2000" b="1" dirty="0"/>
          </a:p>
          <a:p>
            <a:pPr algn="ctr"/>
            <a:r>
              <a:rPr lang="tr-TR" sz="2000" b="1" dirty="0" smtClean="0"/>
              <a:t>MALİYETİ YÜKSEK</a:t>
            </a:r>
            <a:endParaRPr lang="tr-TR" sz="2000" b="1" dirty="0"/>
          </a:p>
        </p:txBody>
      </p:sp>
      <p:sp>
        <p:nvSpPr>
          <p:cNvPr id="14349" name="Line 15"/>
          <p:cNvSpPr>
            <a:spLocks noChangeShapeType="1"/>
          </p:cNvSpPr>
          <p:nvPr/>
        </p:nvSpPr>
        <p:spPr bwMode="auto">
          <a:xfrm flipV="1">
            <a:off x="3132138" y="25654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50" name="Line 16"/>
          <p:cNvSpPr>
            <a:spLocks noChangeShapeType="1"/>
          </p:cNvSpPr>
          <p:nvPr/>
        </p:nvSpPr>
        <p:spPr bwMode="auto">
          <a:xfrm flipV="1">
            <a:off x="3132138" y="1844675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4351" name="Line 17"/>
          <p:cNvSpPr>
            <a:spLocks noChangeShapeType="1"/>
          </p:cNvSpPr>
          <p:nvPr/>
        </p:nvSpPr>
        <p:spPr bwMode="auto">
          <a:xfrm>
            <a:off x="3132138" y="4005263"/>
            <a:ext cx="8636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0"/>
            <a:ext cx="7572428" cy="1000108"/>
          </a:xfrm>
        </p:spPr>
        <p:txBody>
          <a:bodyPr/>
          <a:lstStyle/>
          <a:p>
            <a:pPr eaLnBrk="1" hangingPunct="1"/>
            <a:r>
              <a:rPr lang="tr-TR" b="1" dirty="0" smtClean="0">
                <a:latin typeface="+mn-lt"/>
              </a:rPr>
              <a:t>Sağlık Okuryazarlığı Yeterli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971550" y="2924175"/>
            <a:ext cx="2160588" cy="1512888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 smtClean="0">
                <a:latin typeface="Century Gothic" pitchFamily="34" charset="0"/>
              </a:rPr>
              <a:t>Kişinin </a:t>
            </a:r>
          </a:p>
          <a:p>
            <a:pPr algn="ctr"/>
            <a:r>
              <a:rPr lang="tr-TR" sz="2400" b="1" dirty="0" smtClean="0">
                <a:latin typeface="Century Gothic" pitchFamily="34" charset="0"/>
              </a:rPr>
              <a:t>kazanımları </a:t>
            </a:r>
            <a:endParaRPr lang="tr-TR" sz="2400" b="1" dirty="0">
              <a:latin typeface="Century Gothic" pitchFamily="34" charset="0"/>
            </a:endParaRPr>
          </a:p>
        </p:txBody>
      </p:sp>
      <p:sp>
        <p:nvSpPr>
          <p:cNvPr id="15366" name="Rectangle 5"/>
          <p:cNvSpPr>
            <a:spLocks noChangeArrowheads="1"/>
          </p:cNvSpPr>
          <p:nvPr/>
        </p:nvSpPr>
        <p:spPr bwMode="auto">
          <a:xfrm>
            <a:off x="4067175" y="1484313"/>
            <a:ext cx="3240088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 sz="2000" b="1" dirty="0" smtClean="0"/>
          </a:p>
          <a:p>
            <a:pPr algn="ctr"/>
            <a:r>
              <a:rPr lang="tr-TR" sz="2000" b="1" dirty="0" smtClean="0"/>
              <a:t>YAŞAM KALİTESİ </a:t>
            </a:r>
          </a:p>
          <a:p>
            <a:pPr algn="ctr"/>
            <a:r>
              <a:rPr lang="tr-TR" sz="2000" b="1" dirty="0" smtClean="0"/>
              <a:t> </a:t>
            </a:r>
            <a:endParaRPr lang="tr-TR" sz="2000" b="1" dirty="0"/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4067175" y="2420938"/>
            <a:ext cx="3600450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 smtClean="0"/>
              <a:t>ETKİLİ VE VERİMLİ </a:t>
            </a:r>
          </a:p>
          <a:p>
            <a:pPr algn="ctr"/>
            <a:r>
              <a:rPr lang="tr-TR" sz="2000" b="1" dirty="0" smtClean="0"/>
              <a:t>YARARLANMA</a:t>
            </a:r>
            <a:endParaRPr lang="tr-TR" sz="2000" b="1" dirty="0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3132138" y="36449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3995738" y="3500437"/>
            <a:ext cx="3671887" cy="93662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tr-TR" sz="2000" b="1" dirty="0"/>
          </a:p>
          <a:p>
            <a:pPr algn="ctr"/>
            <a:r>
              <a:rPr lang="tr-TR" sz="2000" b="1" dirty="0" smtClean="0"/>
              <a:t>DAHA AZ </a:t>
            </a:r>
          </a:p>
          <a:p>
            <a:pPr algn="ctr"/>
            <a:r>
              <a:rPr lang="tr-TR" sz="2000" b="1" dirty="0" smtClean="0"/>
              <a:t>SAĞLIK HARCAMALARI 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3132138" y="2997200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71" name="Line 13"/>
          <p:cNvSpPr>
            <a:spLocks noChangeShapeType="1"/>
          </p:cNvSpPr>
          <p:nvPr/>
        </p:nvSpPr>
        <p:spPr bwMode="auto">
          <a:xfrm flipV="1">
            <a:off x="3059113" y="2276475"/>
            <a:ext cx="86360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  <p:sp>
        <p:nvSpPr>
          <p:cNvPr id="15372" name="Rectangle 15"/>
          <p:cNvSpPr>
            <a:spLocks noChangeArrowheads="1"/>
          </p:cNvSpPr>
          <p:nvPr/>
        </p:nvSpPr>
        <p:spPr bwMode="auto">
          <a:xfrm>
            <a:off x="3929058" y="4714884"/>
            <a:ext cx="3744912" cy="116736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000" b="1" dirty="0" smtClean="0"/>
              <a:t>HİZMET</a:t>
            </a:r>
            <a:endParaRPr lang="tr-TR" sz="2000" b="1" dirty="0"/>
          </a:p>
          <a:p>
            <a:pPr algn="ctr"/>
            <a:r>
              <a:rPr lang="tr-TR" sz="2000" b="1" dirty="0" smtClean="0"/>
              <a:t>KALİTESİ</a:t>
            </a:r>
          </a:p>
        </p:txBody>
      </p:sp>
      <p:sp>
        <p:nvSpPr>
          <p:cNvPr id="15373" name="Line 16"/>
          <p:cNvSpPr>
            <a:spLocks noChangeShapeType="1"/>
          </p:cNvSpPr>
          <p:nvPr/>
        </p:nvSpPr>
        <p:spPr bwMode="auto">
          <a:xfrm>
            <a:off x="3132138" y="4149725"/>
            <a:ext cx="863600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102629" cy="1033463"/>
          </a:xfrm>
        </p:spPr>
        <p:txBody>
          <a:bodyPr/>
          <a:lstStyle/>
          <a:p>
            <a:pPr eaLnBrk="1" hangingPunct="1"/>
            <a:r>
              <a:rPr lang="tr-TR" sz="3200" b="1" dirty="0" smtClean="0">
                <a:solidFill>
                  <a:srgbClr val="9900CC"/>
                </a:solidFill>
                <a:latin typeface="Century Gothic" pitchFamily="34" charset="0"/>
              </a:rPr>
              <a:t/>
            </a:r>
            <a:br>
              <a:rPr lang="tr-TR" sz="3200" b="1" dirty="0" smtClean="0">
                <a:solidFill>
                  <a:srgbClr val="9900CC"/>
                </a:solidFill>
                <a:latin typeface="Century Gothic" pitchFamily="34" charset="0"/>
              </a:rPr>
            </a:br>
            <a:r>
              <a:rPr lang="tr-TR" sz="3200" b="1" dirty="0" smtClean="0"/>
              <a:t>Sağlık Okuryazarlığını Düzeyini Nasıl Artırabiliriz.</a:t>
            </a:r>
            <a:r>
              <a:rPr lang="tr-TR" sz="3200" b="1" dirty="0" smtClean="0">
                <a:solidFill>
                  <a:srgbClr val="9900CC"/>
                </a:solidFill>
              </a:rPr>
              <a:t/>
            </a:r>
            <a:br>
              <a:rPr lang="tr-TR" sz="3200" b="1" dirty="0" smtClean="0">
                <a:solidFill>
                  <a:srgbClr val="9900CC"/>
                </a:solidFill>
              </a:rPr>
            </a:br>
            <a:endParaRPr lang="tr-TR" sz="3200" b="1" dirty="0" smtClean="0">
              <a:solidFill>
                <a:srgbClr val="9900CC"/>
              </a:solidFill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5326063" cy="3657600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+mj-lt"/>
              </a:rPr>
              <a:t>Devlet,</a:t>
            </a:r>
          </a:p>
          <a:p>
            <a:pPr eaLnBrk="1" hangingPunct="1"/>
            <a:r>
              <a:rPr lang="tr-TR" dirty="0" smtClean="0">
                <a:latin typeface="+mj-lt"/>
              </a:rPr>
              <a:t>Okul,</a:t>
            </a:r>
          </a:p>
          <a:p>
            <a:pPr eaLnBrk="1" hangingPunct="1"/>
            <a:r>
              <a:rPr lang="tr-TR" dirty="0" smtClean="0">
                <a:latin typeface="+mj-lt"/>
              </a:rPr>
              <a:t>Sağlık Hizmetleri Sistemi,</a:t>
            </a:r>
          </a:p>
          <a:p>
            <a:pPr eaLnBrk="1" hangingPunct="1"/>
            <a:endParaRPr lang="tr-TR" dirty="0" smtClean="0">
              <a:latin typeface="+mj-lt"/>
            </a:endParaRP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773238"/>
            <a:ext cx="22320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"/>
            <a:ext cx="8458200" cy="1285860"/>
          </a:xfrm>
        </p:spPr>
        <p:txBody>
          <a:bodyPr/>
          <a:lstStyle/>
          <a:p>
            <a:pPr eaLnBrk="1" hangingPunct="1"/>
            <a:r>
              <a:rPr lang="tr-TR" sz="3200" b="1" dirty="0" smtClean="0"/>
              <a:t>Sağlık Okuryazarlığının Etkileşim Alanları</a:t>
            </a:r>
          </a:p>
        </p:txBody>
      </p:sp>
      <p:pic>
        <p:nvPicPr>
          <p:cNvPr id="21508" name="Picture 2" descr="G:\sunu02-17eylül-2008 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571612"/>
            <a:ext cx="7613201" cy="4307889"/>
          </a:xfrm>
          <a:noFill/>
        </p:spPr>
      </p:pic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364163" y="5084763"/>
            <a:ext cx="33845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1400" b="1">
                <a:latin typeface="Verdana" pitchFamily="34" charset="0"/>
              </a:rPr>
              <a:t>Kaynak: European Health Forum Gastein 2004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772816"/>
            <a:ext cx="7560840" cy="3528392"/>
          </a:xfrm>
          <a:noFill/>
        </p:spPr>
        <p:txBody>
          <a:bodyPr/>
          <a:lstStyle/>
          <a:p>
            <a:pPr algn="ctr" eaLnBrk="1" hangingPunct="1">
              <a:buNone/>
            </a:pPr>
            <a:r>
              <a:rPr lang="tr-TR" sz="3600" b="1" dirty="0" smtClean="0">
                <a:solidFill>
                  <a:schemeClr val="tx2"/>
                </a:solidFill>
              </a:rPr>
              <a:t>Nihai Hedef</a:t>
            </a:r>
            <a:r>
              <a:rPr lang="tr-TR" sz="3600" b="1" dirty="0">
                <a:solidFill>
                  <a:schemeClr val="tx2"/>
                </a:solidFill>
              </a:rPr>
              <a:t>: </a:t>
            </a:r>
          </a:p>
          <a:p>
            <a:pPr algn="ctr" eaLnBrk="1" hangingPunct="1">
              <a:buFontTx/>
              <a:buNone/>
            </a:pPr>
            <a:endParaRPr lang="tr-TR" sz="3600" b="1" dirty="0" smtClean="0">
              <a:solidFill>
                <a:schemeClr val="tx2"/>
              </a:solidFill>
              <a:latin typeface="+mj-lt"/>
            </a:endParaRPr>
          </a:p>
          <a:p>
            <a:pPr algn="ctr" eaLnBrk="1" hangingPunct="1">
              <a:buFontTx/>
              <a:buNone/>
            </a:pPr>
            <a:r>
              <a:rPr lang="tr-TR" sz="3600" b="1" dirty="0" smtClean="0">
                <a:solidFill>
                  <a:srgbClr val="0000CC"/>
                </a:solidFill>
                <a:latin typeface="+mj-lt"/>
              </a:rPr>
              <a:t>Ülkemizdeki Sağlık Okuryazarlık </a:t>
            </a:r>
          </a:p>
          <a:p>
            <a:pPr algn="ctr" eaLnBrk="1" hangingPunct="1">
              <a:buFontTx/>
              <a:buNone/>
            </a:pPr>
            <a:r>
              <a:rPr lang="tr-TR" sz="3600" b="1" dirty="0" smtClean="0">
                <a:solidFill>
                  <a:srgbClr val="0000CC"/>
                </a:solidFill>
                <a:latin typeface="+mj-lt"/>
              </a:rPr>
              <a:t>	Düzeyinin Artırılması </a:t>
            </a:r>
          </a:p>
          <a:p>
            <a:pPr eaLnBrk="1" hangingPunct="1">
              <a:buFontTx/>
              <a:buNone/>
            </a:pPr>
            <a:endParaRPr lang="tr-TR" sz="3600" b="1" dirty="0" smtClean="0">
              <a:solidFill>
                <a:srgbClr val="9900CC"/>
              </a:solidFill>
              <a:latin typeface="+mj-lt"/>
            </a:endParaRPr>
          </a:p>
          <a:p>
            <a:pPr eaLnBrk="1" hangingPunct="1">
              <a:buFontTx/>
              <a:buNone/>
            </a:pPr>
            <a:endParaRPr lang="tr-TR" sz="2800" b="1" dirty="0" smtClean="0">
              <a:solidFill>
                <a:srgbClr val="9900CC"/>
              </a:solidFill>
              <a:latin typeface="Century Gothic" pitchFamily="34" charset="0"/>
            </a:endParaRPr>
          </a:p>
          <a:p>
            <a:pPr eaLnBrk="1" hangingPunct="1"/>
            <a:endParaRPr lang="tr-TR" sz="2800" b="1" dirty="0" smtClean="0">
              <a:solidFill>
                <a:srgbClr val="9900CC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97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Oval 4"/>
          <p:cNvSpPr>
            <a:spLocks noChangeArrowheads="1"/>
          </p:cNvSpPr>
          <p:nvPr/>
        </p:nvSpPr>
        <p:spPr bwMode="auto">
          <a:xfrm>
            <a:off x="1071538" y="1428736"/>
            <a:ext cx="7559675" cy="5072098"/>
          </a:xfrm>
          <a:prstGeom prst="ellipse">
            <a:avLst/>
          </a:prstGeom>
          <a:solidFill>
            <a:srgbClr val="776DF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3200" b="1" dirty="0">
                <a:solidFill>
                  <a:srgbClr val="0000CC"/>
                </a:solidFill>
                <a:latin typeface="+mn-lt"/>
              </a:rPr>
              <a:t>Önce para kazanmak için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+mn-lt"/>
              </a:rPr>
              <a:t>sağlığını harcarsın,</a:t>
            </a:r>
          </a:p>
          <a:p>
            <a:pPr algn="ctr"/>
            <a:endParaRPr lang="tr-TR" sz="3200" b="1" dirty="0">
              <a:solidFill>
                <a:srgbClr val="0000CC"/>
              </a:solidFill>
              <a:latin typeface="+mn-lt"/>
            </a:endParaRPr>
          </a:p>
          <a:p>
            <a:pPr algn="ctr"/>
            <a:endParaRPr lang="tr-TR" sz="3200" b="1" dirty="0">
              <a:solidFill>
                <a:srgbClr val="0000CC"/>
              </a:solidFill>
              <a:latin typeface="+mn-lt"/>
            </a:endParaRP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+mn-lt"/>
              </a:rPr>
              <a:t>sonra sağlığını kazanmak için </a:t>
            </a:r>
          </a:p>
          <a:p>
            <a:pPr algn="ctr"/>
            <a:r>
              <a:rPr lang="tr-TR" sz="3200" b="1" dirty="0">
                <a:solidFill>
                  <a:srgbClr val="0000CC"/>
                </a:solidFill>
                <a:latin typeface="+mn-lt"/>
              </a:rPr>
              <a:t>paranı harcarsın. </a:t>
            </a:r>
          </a:p>
          <a:p>
            <a:pPr algn="ctr"/>
            <a:endParaRPr lang="tr-TR" sz="3200" b="1" dirty="0">
              <a:solidFill>
                <a:schemeClr val="folHlink"/>
              </a:solidFill>
              <a:latin typeface="+mn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81075"/>
            <a:ext cx="7958166" cy="489619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9900CC"/>
                </a:solidFill>
              </a:rPr>
              <a:t>		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9900CC"/>
                </a:solidFill>
              </a:rPr>
              <a:t>				Önemli olan ,</a:t>
            </a:r>
            <a:br>
              <a:rPr lang="tr-TR" b="1" dirty="0" smtClean="0">
                <a:solidFill>
                  <a:srgbClr val="9900CC"/>
                </a:solidFill>
              </a:rPr>
            </a:br>
            <a:endParaRPr lang="tr-TR" b="1" dirty="0" smtClean="0">
              <a:solidFill>
                <a:srgbClr val="9900CC"/>
              </a:solidFill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9900CC"/>
                </a:solidFill>
              </a:rPr>
              <a:t>	 	Hayatta en çok şeye sahip olmak değil. 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9900CC"/>
                </a:solidFill>
              </a:rPr>
              <a:t>		En az şeye ihtiyaç duymaktır.</a:t>
            </a:r>
            <a:br>
              <a:rPr lang="tr-TR" b="1" dirty="0" smtClean="0">
                <a:solidFill>
                  <a:srgbClr val="9900CC"/>
                </a:solidFill>
              </a:rPr>
            </a:br>
            <a:r>
              <a:rPr lang="tr-TR" b="1" dirty="0" smtClean="0">
                <a:solidFill>
                  <a:srgbClr val="9900CC"/>
                </a:solidFill>
              </a:rPr>
              <a:t/>
            </a:r>
            <a:br>
              <a:rPr lang="tr-TR" b="1" dirty="0" smtClean="0">
                <a:solidFill>
                  <a:srgbClr val="9900CC"/>
                </a:solidFill>
              </a:rPr>
            </a:br>
            <a:r>
              <a:rPr lang="tr-TR" b="1" dirty="0" smtClean="0">
                <a:solidFill>
                  <a:srgbClr val="9900CC"/>
                </a:solidFill>
              </a:rPr>
              <a:t>						</a:t>
            </a:r>
            <a:r>
              <a:rPr lang="tr-TR" b="1" dirty="0" smtClean="0">
                <a:solidFill>
                  <a:srgbClr val="0000CC"/>
                </a:solidFill>
              </a:rPr>
              <a:t>Eflatun</a:t>
            </a:r>
          </a:p>
          <a:p>
            <a:pPr algn="r" eaLnBrk="1" hangingPunct="1"/>
            <a:endParaRPr lang="tr-TR" sz="3600" b="1" dirty="0" smtClean="0">
              <a:solidFill>
                <a:srgbClr val="9900CC"/>
              </a:solidFill>
              <a:latin typeface="Century Gothic" pitchFamily="34" charset="0"/>
            </a:endParaRPr>
          </a:p>
          <a:p>
            <a:pPr eaLnBrk="1" hangingPunct="1">
              <a:buNone/>
            </a:pPr>
            <a:endParaRPr lang="tr-TR" sz="36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96710" y="1285860"/>
            <a:ext cx="8247290" cy="4159364"/>
          </a:xfrm>
        </p:spPr>
        <p:txBody>
          <a:bodyPr/>
          <a:lstStyle/>
          <a:p>
            <a:pPr marL="0" indent="0" algn="just">
              <a:buNone/>
            </a:pPr>
            <a:endParaRPr lang="tr-TR" dirty="0" smtClean="0"/>
          </a:p>
          <a:p>
            <a:pPr marL="0" indent="0" algn="just">
              <a:buNone/>
            </a:pPr>
            <a:r>
              <a:rPr lang="tr-TR" dirty="0" smtClean="0">
                <a:solidFill>
                  <a:srgbClr val="0000CC"/>
                </a:solidFill>
              </a:rPr>
              <a:t>		</a:t>
            </a:r>
            <a:r>
              <a:rPr lang="tr-TR" sz="3600" dirty="0" smtClean="0">
                <a:solidFill>
                  <a:srgbClr val="0000CC"/>
                </a:solidFill>
              </a:rPr>
              <a:t>Unutmayalım ki !</a:t>
            </a:r>
            <a:endParaRPr lang="tr-TR" sz="3600" dirty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tr-TR" sz="3600" dirty="0" smtClean="0">
                <a:solidFill>
                  <a:srgbClr val="0000CC"/>
                </a:solidFill>
              </a:rPr>
              <a:t> Hizmeti sunarken, gün gelir hizmete</a:t>
            </a:r>
          </a:p>
          <a:p>
            <a:pPr marL="0" indent="0" algn="just">
              <a:buNone/>
            </a:pPr>
            <a:r>
              <a:rPr lang="tr-TR" sz="3600" dirty="0" smtClean="0">
                <a:solidFill>
                  <a:srgbClr val="0000CC"/>
                </a:solidFill>
              </a:rPr>
              <a:t> ihtiyaç duyan da olabiliriz.</a:t>
            </a:r>
          </a:p>
          <a:p>
            <a:pPr marL="0" indent="0" algn="just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2618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88640"/>
            <a:ext cx="8286808" cy="1116013"/>
          </a:xfrm>
          <a:noFill/>
        </p:spPr>
        <p:txBody>
          <a:bodyPr/>
          <a:lstStyle/>
          <a:p>
            <a:pPr eaLnBrk="1" hangingPunct="1"/>
            <a:r>
              <a:rPr lang="tr-TR" dirty="0" smtClean="0"/>
              <a:t>SAĞLIK OKURYAZARLIĞI NEDİR?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57298"/>
            <a:ext cx="8029604" cy="4129102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sym typeface="Wingdings" pitchFamily="2" charset="2"/>
              </a:rPr>
              <a:t></a:t>
            </a:r>
            <a:r>
              <a:rPr lang="tr-TR" sz="2800" b="1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”</a:t>
            </a:r>
            <a:r>
              <a:rPr lang="tr-TR" sz="2800" b="1" dirty="0" smtClean="0">
                <a:solidFill>
                  <a:srgbClr val="000099"/>
                </a:solidFill>
                <a:latin typeface="+mj-lt"/>
              </a:rPr>
              <a:t>Kişilerin doğru sağlık kararları vermek için gerekli sağlık bilgi ve hizmetlerini anlama, edinme ve işleme kapasitesinin derecesi olarak tanımlanabilir”.</a:t>
            </a:r>
          </a:p>
          <a:p>
            <a:pPr algn="just" eaLnBrk="1" hangingPunct="1">
              <a:buFontTx/>
              <a:buNone/>
            </a:pPr>
            <a:endParaRPr lang="tr-TR" sz="2800" dirty="0" smtClean="0">
              <a:solidFill>
                <a:srgbClr val="000099"/>
              </a:solidFill>
              <a:latin typeface="+mj-lt"/>
            </a:endParaRPr>
          </a:p>
          <a:p>
            <a:pPr algn="just" eaLnBrk="1" hangingPunct="1">
              <a:buFontTx/>
              <a:buNone/>
            </a:pPr>
            <a:r>
              <a:rPr lang="tr-TR" sz="2800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”</a:t>
            </a:r>
            <a:r>
              <a:rPr lang="tr-TR" sz="2800" dirty="0" smtClean="0">
                <a:solidFill>
                  <a:srgbClr val="000099"/>
                </a:solidFill>
                <a:latin typeface="+mj-lt"/>
              </a:rPr>
              <a:t>Özgüven gibi kişisel gelişim alanlarının ve sosyal becerilerin artması yönünde destekleyici bir araçtır”.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84313"/>
            <a:ext cx="8229600" cy="5076825"/>
          </a:xfrm>
          <a:noFill/>
        </p:spPr>
        <p:txBody>
          <a:bodyPr lIns="68392" tIns="34196" rIns="68392" bIns="34196"/>
          <a:lstStyle/>
          <a:p>
            <a:pPr marL="257175" indent="-257175" algn="ctr" defTabSz="684213" eaLnBrk="1" hangingPunct="1">
              <a:buFont typeface="Monotype Sorts" pitchFamily="2" charset="2"/>
              <a:buNone/>
            </a:pPr>
            <a:endParaRPr lang="tr-TR" sz="4800" b="1" dirty="0" smtClean="0">
              <a:solidFill>
                <a:srgbClr val="990033"/>
              </a:solidFill>
            </a:endParaRPr>
          </a:p>
          <a:p>
            <a:pPr marL="257175" indent="-257175" algn="ctr" defTabSz="684213" eaLnBrk="1" hangingPunct="1">
              <a:buFont typeface="Monotype Sorts" pitchFamily="2" charset="2"/>
              <a:buNone/>
            </a:pPr>
            <a:r>
              <a:rPr lang="tr-TR" sz="4800" b="1" dirty="0" smtClean="0">
                <a:solidFill>
                  <a:srgbClr val="990033"/>
                </a:solidFill>
              </a:rPr>
              <a:t>İlginiz ve sabrınız için;</a:t>
            </a:r>
          </a:p>
          <a:p>
            <a:pPr marL="257175" indent="-257175" algn="ctr" defTabSz="684213" eaLnBrk="1" hangingPunct="1">
              <a:buFont typeface="Monotype Sorts" pitchFamily="2" charset="2"/>
              <a:buNone/>
            </a:pPr>
            <a:r>
              <a:rPr lang="tr-TR" sz="6600" b="1" dirty="0" smtClean="0">
                <a:solidFill>
                  <a:srgbClr val="990033"/>
                </a:solidFill>
              </a:rPr>
              <a:t>Teşekkürler...</a:t>
            </a:r>
          </a:p>
          <a:p>
            <a:pPr marL="257175" indent="-257175" defTabSz="684213" eaLnBrk="1" hangingPunct="1">
              <a:buFont typeface="Monotype Sorts" pitchFamily="2" charset="2"/>
              <a:buNone/>
            </a:pPr>
            <a:r>
              <a:rPr lang="tr-TR" dirty="0" smtClean="0">
                <a:solidFill>
                  <a:srgbClr val="990033"/>
                </a:solidFill>
              </a:rPr>
              <a:t>           </a:t>
            </a:r>
          </a:p>
          <a:p>
            <a:pPr marL="257175" indent="-257175" defTabSz="684213" eaLnBrk="1" hangingPunct="1">
              <a:buFont typeface="Monotype Sorts" pitchFamily="2" charset="2"/>
              <a:buNone/>
            </a:pPr>
            <a:endParaRPr lang="tr-TR" dirty="0" smtClean="0">
              <a:solidFill>
                <a:srgbClr val="990033"/>
              </a:solidFill>
            </a:endParaRPr>
          </a:p>
          <a:p>
            <a:pPr marL="257175" indent="-257175" algn="r" defTabSz="684213" eaLnBrk="1" hangingPunct="1">
              <a:buFont typeface="Monotype Sorts" pitchFamily="2" charset="2"/>
              <a:buNone/>
            </a:pPr>
            <a:endParaRPr lang="tr-TR" dirty="0" smtClean="0">
              <a:solidFill>
                <a:srgbClr val="990033"/>
              </a:solidFill>
            </a:endParaRPr>
          </a:p>
        </p:txBody>
      </p:sp>
      <p:pic>
        <p:nvPicPr>
          <p:cNvPr id="41989" name="Picture 5" descr="ustgu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572008"/>
            <a:ext cx="37274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"/>
            <a:ext cx="8501090" cy="1214422"/>
          </a:xfrm>
          <a:noFill/>
        </p:spPr>
        <p:txBody>
          <a:bodyPr/>
          <a:lstStyle/>
          <a:p>
            <a:pPr eaLnBrk="1" hangingPunct="1"/>
            <a:r>
              <a:rPr lang="tr-TR" sz="3200" dirty="0" smtClean="0">
                <a:latin typeface="Century Gothic" pitchFamily="34" charset="0"/>
              </a:rPr>
              <a:t/>
            </a:r>
            <a:br>
              <a:rPr lang="tr-TR" sz="3200" dirty="0" smtClean="0">
                <a:latin typeface="Century Gothic" pitchFamily="34" charset="0"/>
              </a:rPr>
            </a:br>
            <a:r>
              <a:rPr lang="tr-TR" sz="2800" b="1" dirty="0" smtClean="0"/>
              <a:t>SAĞLIK OKURYAZARLIĞININ</a:t>
            </a:r>
            <a:r>
              <a:rPr lang="tr-TR" sz="2800" dirty="0" smtClean="0"/>
              <a:t> FAYDALARI</a:t>
            </a:r>
            <a:br>
              <a:rPr lang="tr-TR" sz="2800" dirty="0" smtClean="0"/>
            </a:br>
            <a:endParaRPr lang="tr-TR" sz="2800" dirty="0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42984"/>
            <a:ext cx="8246150" cy="4878303"/>
          </a:xfrm>
        </p:spPr>
        <p:txBody>
          <a:bodyPr/>
          <a:lstStyle/>
          <a:p>
            <a:pPr eaLnBrk="1" hangingPunct="1"/>
            <a:endParaRPr lang="tr-TR" sz="1800" dirty="0" smtClean="0"/>
          </a:p>
          <a:p>
            <a:pPr eaLnBrk="1" hangingPunct="1"/>
            <a:r>
              <a:rPr lang="tr-TR" sz="2800" b="1" dirty="0" smtClean="0">
                <a:solidFill>
                  <a:schemeClr val="tx2"/>
                </a:solidFill>
                <a:latin typeface="+mj-lt"/>
              </a:rPr>
              <a:t>Sağlık profesyonelleri için ;</a:t>
            </a:r>
            <a:r>
              <a:rPr lang="tr-TR" sz="2800" dirty="0" smtClean="0">
                <a:latin typeface="+mj-lt"/>
              </a:rPr>
              <a:t> 	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+mj-lt"/>
              </a:rPr>
              <a:t>		</a:t>
            </a:r>
            <a:r>
              <a:rPr lang="tr-TR" sz="2800" b="1" dirty="0" smtClean="0">
                <a:solidFill>
                  <a:srgbClr val="000099"/>
                </a:solidFill>
                <a:latin typeface="+mj-lt"/>
              </a:rPr>
              <a:t>*Mesleki tatmin ,doğru iletişim ve klinik becerileri kullanabilme</a:t>
            </a:r>
          </a:p>
          <a:p>
            <a:pPr eaLnBrk="1" hangingPunct="1"/>
            <a:r>
              <a:rPr lang="tr-TR" sz="2800" b="1" dirty="0" smtClean="0">
                <a:solidFill>
                  <a:schemeClr val="tx2"/>
                </a:solidFill>
                <a:latin typeface="+mj-lt"/>
              </a:rPr>
              <a:t>Sağlık hizmeti alanlar için;</a:t>
            </a:r>
          </a:p>
          <a:p>
            <a:pPr eaLnBrk="1" hangingPunct="1">
              <a:buFontTx/>
              <a:buNone/>
            </a:pPr>
            <a:r>
              <a:rPr lang="tr-TR" sz="2800" dirty="0" smtClean="0">
                <a:latin typeface="+mj-lt"/>
              </a:rPr>
              <a:t>		</a:t>
            </a:r>
            <a:r>
              <a:rPr lang="tr-TR" sz="2800" b="1" dirty="0" smtClean="0">
                <a:solidFill>
                  <a:srgbClr val="000099"/>
                </a:solidFill>
                <a:latin typeface="+mj-lt"/>
              </a:rPr>
              <a:t>*Anlaşılır olabilme,</a:t>
            </a: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000099"/>
                </a:solidFill>
                <a:latin typeface="+mj-lt"/>
              </a:rPr>
              <a:t>		*Karara katılımda daha fazla aktif rol alma,</a:t>
            </a:r>
          </a:p>
          <a:p>
            <a:pPr eaLnBrk="1" hangingPunct="1">
              <a:buFontTx/>
              <a:buNone/>
            </a:pPr>
            <a:r>
              <a:rPr lang="tr-TR" sz="2800" b="1" dirty="0" smtClean="0">
                <a:solidFill>
                  <a:srgbClr val="000099"/>
                </a:solidFill>
                <a:latin typeface="+mj-lt"/>
              </a:rPr>
              <a:t>		*Daha Kaliteli sağlık hizmetinden yararlanabilme.</a:t>
            </a:r>
          </a:p>
          <a:p>
            <a:pPr eaLnBrk="1" hangingPunct="1">
              <a:buFontTx/>
              <a:buNone/>
            </a:pPr>
            <a:endParaRPr lang="tr-TR" sz="2800" b="1" dirty="0" smtClean="0">
              <a:solidFill>
                <a:srgbClr val="0000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0"/>
            <a:ext cx="8143932" cy="1142984"/>
          </a:xfrm>
          <a:noFill/>
        </p:spPr>
        <p:txBody>
          <a:bodyPr/>
          <a:lstStyle/>
          <a:p>
            <a:pPr eaLnBrk="1" hangingPunct="1"/>
            <a:r>
              <a:rPr lang="tr-TR" sz="4000" b="1" dirty="0" smtClean="0"/>
              <a:t>Sağlık Okuryazarlığı nedir</a:t>
            </a:r>
            <a:r>
              <a:rPr lang="tr-TR" sz="4000" dirty="0" smtClean="0"/>
              <a:t>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84313"/>
            <a:ext cx="7847013" cy="44656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tr-TR" dirty="0" smtClean="0">
              <a:sym typeface="Wingdings" pitchFamily="2" charset="2"/>
            </a:endParaRPr>
          </a:p>
          <a:p>
            <a:pPr eaLnBrk="1" hangingPunct="1">
              <a:buNone/>
            </a:pPr>
            <a:endParaRPr lang="tr-TR" dirty="0" smtClean="0">
              <a:solidFill>
                <a:schemeClr val="hlink"/>
              </a:solidFill>
              <a:latin typeface="Century Gothic" pitchFamily="34" charset="0"/>
            </a:endParaRPr>
          </a:p>
        </p:txBody>
      </p:sp>
      <p:sp>
        <p:nvSpPr>
          <p:cNvPr id="8198" name="Oval 15"/>
          <p:cNvSpPr>
            <a:spLocks noChangeArrowheads="1"/>
          </p:cNvSpPr>
          <p:nvPr/>
        </p:nvSpPr>
        <p:spPr bwMode="auto">
          <a:xfrm>
            <a:off x="971550" y="1785926"/>
            <a:ext cx="7529540" cy="4214842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tr-TR" sz="2400" b="1" dirty="0">
              <a:solidFill>
                <a:schemeClr val="folHlink"/>
              </a:solidFill>
            </a:endParaRPr>
          </a:p>
          <a:p>
            <a:pPr algn="ctr"/>
            <a:r>
              <a:rPr lang="tr-TR" sz="3600" b="1" dirty="0">
                <a:solidFill>
                  <a:srgbClr val="0000CC"/>
                </a:solidFill>
                <a:latin typeface="+mj-lt"/>
              </a:rPr>
              <a:t>Sağlığın korunması ve </a:t>
            </a:r>
          </a:p>
          <a:p>
            <a:pPr algn="ctr"/>
            <a:r>
              <a:rPr lang="tr-TR" sz="3600" b="1" dirty="0">
                <a:solidFill>
                  <a:srgbClr val="0000CC"/>
                </a:solidFill>
                <a:latin typeface="+mj-lt"/>
              </a:rPr>
              <a:t>sürdürülmesi için </a:t>
            </a:r>
          </a:p>
          <a:p>
            <a:pPr algn="ctr"/>
            <a:r>
              <a:rPr lang="tr-TR" sz="3600" b="1" dirty="0">
                <a:solidFill>
                  <a:srgbClr val="0000CC"/>
                </a:solidFill>
                <a:latin typeface="+mj-lt"/>
              </a:rPr>
              <a:t>kültür oluşturma aracıdır.</a:t>
            </a:r>
          </a:p>
          <a:p>
            <a:pPr lvl="1" algn="ctr"/>
            <a:endParaRPr lang="tr-TR" sz="3600" b="1" dirty="0">
              <a:solidFill>
                <a:schemeClr val="folHlink"/>
              </a:solidFill>
              <a:latin typeface="+mj-lt"/>
            </a:endParaRPr>
          </a:p>
          <a:p>
            <a:pPr algn="ctr"/>
            <a:endParaRPr lang="tr-TR" sz="3600" dirty="0"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"/>
            <a:ext cx="8001056" cy="1142983"/>
          </a:xfrm>
          <a:noFill/>
        </p:spPr>
        <p:txBody>
          <a:bodyPr/>
          <a:lstStyle/>
          <a:p>
            <a:pPr eaLnBrk="1" hangingPunct="1"/>
            <a:r>
              <a:rPr lang="tr-TR" b="1" dirty="0" smtClean="0"/>
              <a:t>Sağlık Okuryazarlığı neyi geliştirir?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643050"/>
            <a:ext cx="7775575" cy="4537075"/>
          </a:xfrm>
        </p:spPr>
        <p:txBody>
          <a:bodyPr/>
          <a:lstStyle/>
          <a:p>
            <a:pPr algn="just" eaLnBrk="1" hangingPunct="1">
              <a:buFontTx/>
              <a:buNone/>
            </a:pPr>
            <a:endParaRPr lang="tr-TR" sz="1600" dirty="0" smtClean="0">
              <a:latin typeface="Century Gothic" pitchFamily="34" charset="0"/>
            </a:endParaRP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</a:t>
            </a:r>
            <a:r>
              <a:rPr lang="tr-TR" dirty="0" smtClean="0">
                <a:solidFill>
                  <a:srgbClr val="000099"/>
                </a:solidFill>
                <a:latin typeface="+mj-lt"/>
              </a:rPr>
              <a:t> 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Doğru bilgi ve hizmete 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</a:rPr>
              <a:t>	ulaşma becerilerini,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 Bu hizmeti kullanabilme 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</a:rPr>
              <a:t>	yeteneğini,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 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Sağlık Hizmetleri Talimatlarını doğru okuma ve anlamayı,</a:t>
            </a:r>
          </a:p>
          <a:p>
            <a:pPr lvl="1" eaLnBrk="1" hangingPunct="1">
              <a:spcBef>
                <a:spcPct val="25000"/>
              </a:spcBef>
              <a:buFontTx/>
              <a:buNone/>
            </a:pPr>
            <a:r>
              <a:rPr lang="tr-TR" sz="2400" dirty="0" smtClean="0">
                <a:latin typeface="Century Gothic" pitchFamily="34" charset="0"/>
              </a:rPr>
              <a:t>	 		</a:t>
            </a:r>
          </a:p>
          <a:p>
            <a:pPr algn="just" eaLnBrk="1" hangingPunct="1">
              <a:buFontTx/>
              <a:buNone/>
            </a:pPr>
            <a:r>
              <a:rPr lang="tr-TR" sz="1600" dirty="0" smtClean="0">
                <a:solidFill>
                  <a:schemeClr val="tx2"/>
                </a:solidFill>
                <a:latin typeface="Century Gothic" pitchFamily="34" charset="0"/>
              </a:rPr>
              <a:t>			</a:t>
            </a:r>
            <a:endParaRPr lang="tr-TR" sz="2800" b="1" dirty="0" smtClean="0">
              <a:solidFill>
                <a:schemeClr val="folHlink"/>
              </a:solidFill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6227763" y="2565400"/>
            <a:ext cx="2232025" cy="136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2400" b="1" dirty="0">
                <a:solidFill>
                  <a:srgbClr val="000099"/>
                </a:solidFill>
              </a:rPr>
              <a:t>geliştirir, </a:t>
            </a:r>
          </a:p>
          <a:p>
            <a:pPr algn="ctr"/>
            <a:r>
              <a:rPr lang="tr-TR" sz="2400" b="1" dirty="0">
                <a:solidFill>
                  <a:srgbClr val="000099"/>
                </a:solidFill>
              </a:rPr>
              <a:t>destekler</a:t>
            </a:r>
          </a:p>
        </p:txBody>
      </p:sp>
      <p:sp>
        <p:nvSpPr>
          <p:cNvPr id="9223" name="Line 13"/>
          <p:cNvSpPr>
            <a:spLocks noChangeShapeType="1"/>
          </p:cNvSpPr>
          <p:nvPr/>
        </p:nvSpPr>
        <p:spPr bwMode="auto">
          <a:xfrm>
            <a:off x="3635375" y="4508500"/>
            <a:ext cx="3744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9224" name="Line 15"/>
          <p:cNvSpPr>
            <a:spLocks noChangeShapeType="1"/>
          </p:cNvSpPr>
          <p:nvPr/>
        </p:nvSpPr>
        <p:spPr bwMode="auto">
          <a:xfrm flipV="1">
            <a:off x="7380288" y="3933825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r-TR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"/>
            <a:ext cx="8501090" cy="1214422"/>
          </a:xfrm>
          <a:noFill/>
        </p:spPr>
        <p:txBody>
          <a:bodyPr/>
          <a:lstStyle/>
          <a:p>
            <a:pPr eaLnBrk="1" hangingPunct="1"/>
            <a:r>
              <a:rPr lang="tr-TR" sz="3200" b="1" dirty="0" smtClean="0"/>
              <a:t>Sağlık </a:t>
            </a:r>
            <a:r>
              <a:rPr lang="tr-TR" sz="3200" dirty="0" smtClean="0"/>
              <a:t>Okuryazarlığı Neyi G</a:t>
            </a:r>
            <a:r>
              <a:rPr lang="tr-TR" sz="3200" b="1" dirty="0" smtClean="0"/>
              <a:t>üçlendirir?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7696200" cy="4337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tr-TR" dirty="0" smtClean="0">
                <a:solidFill>
                  <a:srgbClr val="000099"/>
                </a:solidFill>
                <a:sym typeface="Wingdings" pitchFamily="2" charset="2"/>
              </a:rPr>
              <a:t>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Kaynakların doğru kullanılmasını,</a:t>
            </a: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Sağlık hizmetlerinde kalite koşullarının oluşturulmasını,</a:t>
            </a:r>
            <a:endParaRPr lang="tr-TR" b="1" dirty="0" smtClean="0">
              <a:solidFill>
                <a:srgbClr val="000099"/>
              </a:solidFill>
              <a:latin typeface="+mj-lt"/>
            </a:endParaRPr>
          </a:p>
          <a:p>
            <a:pPr eaLnBrk="1" hangingPunct="1"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+mj-lt"/>
                <a:sym typeface="Wingdings" pitchFamily="2" charset="2"/>
              </a:rPr>
              <a:t>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Bireyin kendi sağlığının ve toplum sağlığının üzerinde yetkin olmasını</a:t>
            </a:r>
          </a:p>
          <a:p>
            <a:pPr eaLnBrk="1" hangingPunct="1">
              <a:buFontTx/>
              <a:buNone/>
            </a:pPr>
            <a:r>
              <a:rPr lang="tr-TR" dirty="0" smtClean="0">
                <a:latin typeface="+mj-lt"/>
              </a:rPr>
              <a:t>			</a:t>
            </a:r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5076825" y="4797425"/>
            <a:ext cx="2808288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tr-TR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Güçlendirir.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Sağlık Okuryazarlığı </a:t>
            </a:r>
            <a:r>
              <a:rPr lang="tr-TR" b="1" dirty="0" smtClean="0"/>
              <a:t>neyi </a:t>
            </a:r>
            <a:r>
              <a:rPr lang="tr-TR" b="1" dirty="0"/>
              <a:t>kapsar!..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tr-TR" b="1" dirty="0" smtClean="0">
                <a:solidFill>
                  <a:srgbClr val="000099"/>
                </a:solidFill>
                <a:latin typeface="Century Gothic" pitchFamily="34" charset="0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Okuma</a:t>
            </a:r>
            <a:r>
              <a:rPr lang="tr-TR" b="1" dirty="0">
                <a:solidFill>
                  <a:srgbClr val="000099"/>
                </a:solidFill>
                <a:latin typeface="+mj-lt"/>
              </a:rPr>
              <a:t>, </a:t>
            </a:r>
          </a:p>
          <a:p>
            <a:pPr algn="just" eaLnBrk="1" hangingPunct="1">
              <a:buFontTx/>
              <a:buNone/>
            </a:pPr>
            <a:r>
              <a:rPr lang="tr-TR" b="1" dirty="0">
                <a:solidFill>
                  <a:srgbClr val="000099"/>
                </a:solidFill>
                <a:latin typeface="+mj-lt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Dinleme</a:t>
            </a:r>
            <a:r>
              <a:rPr lang="tr-TR" b="1" dirty="0">
                <a:solidFill>
                  <a:srgbClr val="000099"/>
                </a:solidFill>
                <a:latin typeface="+mj-lt"/>
              </a:rPr>
              <a:t>,   </a:t>
            </a:r>
          </a:p>
          <a:p>
            <a:pPr algn="just" eaLnBrk="1" hangingPunct="1">
              <a:buFontTx/>
              <a:buNone/>
            </a:pPr>
            <a:r>
              <a:rPr lang="tr-TR" b="1" dirty="0">
                <a:solidFill>
                  <a:srgbClr val="000099"/>
                </a:solidFill>
                <a:latin typeface="+mj-lt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Analiz </a:t>
            </a:r>
            <a:r>
              <a:rPr lang="tr-TR" b="1" dirty="0">
                <a:solidFill>
                  <a:srgbClr val="000099"/>
                </a:solidFill>
                <a:latin typeface="+mj-lt"/>
              </a:rPr>
              <a:t>etme,         </a:t>
            </a:r>
          </a:p>
          <a:p>
            <a:pPr algn="just" eaLnBrk="1" hangingPunct="1">
              <a:buFontTx/>
              <a:buNone/>
            </a:pPr>
            <a:r>
              <a:rPr lang="tr-TR" b="1" dirty="0">
                <a:solidFill>
                  <a:srgbClr val="000099"/>
                </a:solidFill>
                <a:latin typeface="+mj-lt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Karara </a:t>
            </a:r>
            <a:r>
              <a:rPr lang="tr-TR" b="1" dirty="0">
                <a:solidFill>
                  <a:srgbClr val="000099"/>
                </a:solidFill>
                <a:latin typeface="+mj-lt"/>
              </a:rPr>
              <a:t>katılma, </a:t>
            </a:r>
          </a:p>
          <a:p>
            <a:pPr algn="just" eaLnBrk="1" hangingPunct="1">
              <a:buFontTx/>
              <a:buNone/>
            </a:pPr>
            <a:r>
              <a:rPr lang="tr-TR" b="1" dirty="0">
                <a:solidFill>
                  <a:srgbClr val="000099"/>
                </a:solidFill>
                <a:latin typeface="+mj-lt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Karar </a:t>
            </a:r>
            <a:r>
              <a:rPr lang="tr-TR" b="1" dirty="0">
                <a:solidFill>
                  <a:srgbClr val="000099"/>
                </a:solidFill>
                <a:latin typeface="+mj-lt"/>
              </a:rPr>
              <a:t>verme</a:t>
            </a:r>
          </a:p>
          <a:p>
            <a:pPr eaLnBrk="1" hangingPunct="1">
              <a:buFontTx/>
              <a:buNone/>
            </a:pPr>
            <a:r>
              <a:rPr lang="tr-TR" b="1" dirty="0">
                <a:solidFill>
                  <a:srgbClr val="000099"/>
                </a:solidFill>
                <a:latin typeface="+mj-lt"/>
              </a:rPr>
              <a:t>		</a:t>
            </a:r>
            <a:r>
              <a:rPr lang="tr-TR" b="1" dirty="0" smtClean="0">
                <a:solidFill>
                  <a:srgbClr val="000099"/>
                </a:solidFill>
                <a:latin typeface="+mj-lt"/>
              </a:rPr>
              <a:t>Hayata  uyarlanma</a:t>
            </a:r>
            <a:endParaRPr lang="tr-TR" b="1" dirty="0">
              <a:solidFill>
                <a:srgbClr val="000099"/>
              </a:solidFill>
              <a:latin typeface="+mj-lt"/>
            </a:endParaRPr>
          </a:p>
          <a:p>
            <a:endParaRPr lang="tr-T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07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628800"/>
            <a:ext cx="8064896" cy="4896544"/>
          </a:xfrm>
        </p:spPr>
        <p:txBody>
          <a:bodyPr/>
          <a:lstStyle/>
          <a:p>
            <a:r>
              <a:rPr lang="tr-TR" dirty="0" smtClean="0">
                <a:solidFill>
                  <a:srgbClr val="3333FF"/>
                </a:solidFill>
              </a:rPr>
              <a:t>İlaç Kutularında ki bilgiyi kavrama,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Tıbbi Eğitim Broşürlerini anlama,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Hekimlerin tedavi ve teşhise yönelik direktiflerini, onay formlarını anlama,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Bütüncül sağlık hizmetlerine yaklaşma yeteneği,</a:t>
            </a:r>
          </a:p>
          <a:p>
            <a:r>
              <a:rPr lang="tr-TR" dirty="0" smtClean="0">
                <a:solidFill>
                  <a:srgbClr val="3333FF"/>
                </a:solidFill>
              </a:rPr>
              <a:t>SOY , sadece okuma yeteneği değil, aynı zamanda anlama yeteneğidir.</a:t>
            </a:r>
          </a:p>
          <a:p>
            <a:pPr lvl="3"/>
            <a:endParaRPr lang="tr-TR" dirty="0" smtClean="0">
              <a:solidFill>
                <a:srgbClr val="0000FF"/>
              </a:solidFill>
            </a:endParaRPr>
          </a:p>
          <a:p>
            <a:pPr lvl="3">
              <a:buNone/>
            </a:pPr>
            <a:endParaRPr lang="tr-TR" sz="1600" dirty="0">
              <a:solidFill>
                <a:srgbClr val="0000FF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684213" y="188913"/>
            <a:ext cx="8459787" cy="844550"/>
          </a:xfrm>
        </p:spPr>
        <p:txBody>
          <a:bodyPr/>
          <a:lstStyle/>
          <a:p>
            <a:r>
              <a:rPr lang="tr-TR" dirty="0" smtClean="0"/>
              <a:t>Sağlık Okuryazarlığının  Arka Planı</a:t>
            </a:r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259632" y="1828800"/>
            <a:ext cx="7200800" cy="3760440"/>
          </a:xfrm>
        </p:spPr>
        <p:txBody>
          <a:bodyPr/>
          <a:lstStyle/>
          <a:p>
            <a:r>
              <a:rPr lang="tr-TR" dirty="0" smtClean="0">
                <a:solidFill>
                  <a:srgbClr val="0000FF"/>
                </a:solidFill>
              </a:rPr>
              <a:t>Görsel okuryazar(grafik vb  bilginin yorumu)</a:t>
            </a:r>
          </a:p>
          <a:p>
            <a:r>
              <a:rPr lang="tr-TR" dirty="0" smtClean="0">
                <a:solidFill>
                  <a:srgbClr val="0000FF"/>
                </a:solidFill>
              </a:rPr>
              <a:t>Bilgisayar okur-yazar</a:t>
            </a:r>
          </a:p>
          <a:p>
            <a:r>
              <a:rPr lang="tr-TR" dirty="0" smtClean="0">
                <a:solidFill>
                  <a:srgbClr val="0000FF"/>
                </a:solidFill>
              </a:rPr>
              <a:t>Bilgi okur-yazar ( doğru bilgiyi elde etme ve uygulama)</a:t>
            </a:r>
          </a:p>
          <a:p>
            <a:r>
              <a:rPr lang="tr-TR" dirty="0" smtClean="0">
                <a:solidFill>
                  <a:srgbClr val="0000FF"/>
                </a:solidFill>
              </a:rPr>
              <a:t>Sayısal okur-yazar ( hesap yapabilme)</a:t>
            </a:r>
            <a:endParaRPr lang="tr-TR" dirty="0">
              <a:solidFill>
                <a:srgbClr val="0000FF"/>
              </a:solidFill>
            </a:endParaRPr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>
          <a:xfrm>
            <a:off x="684213" y="188913"/>
            <a:ext cx="8174067" cy="844550"/>
          </a:xfrm>
        </p:spPr>
        <p:txBody>
          <a:bodyPr/>
          <a:lstStyle/>
          <a:p>
            <a:r>
              <a:rPr lang="tr-TR" dirty="0" smtClean="0"/>
              <a:t>Sağlık Okuryazarlığının  Arka Planı</a:t>
            </a:r>
            <a:endParaRPr lang="tr-TR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winkles">
  <a:themeElements>
    <a:clrScheme name="Twinkles 1">
      <a:dk1>
        <a:srgbClr val="2A004E"/>
      </a:dk1>
      <a:lt1>
        <a:srgbClr val="FFFFFF"/>
      </a:lt1>
      <a:dk2>
        <a:srgbClr val="500093"/>
      </a:dk2>
      <a:lt2>
        <a:srgbClr val="00CCCC"/>
      </a:lt2>
      <a:accent1>
        <a:srgbClr val="D60093"/>
      </a:accent1>
      <a:accent2>
        <a:srgbClr val="0000FF"/>
      </a:accent2>
      <a:accent3>
        <a:srgbClr val="B3AAC8"/>
      </a:accent3>
      <a:accent4>
        <a:srgbClr val="DADADA"/>
      </a:accent4>
      <a:accent5>
        <a:srgbClr val="E8AAC8"/>
      </a:accent5>
      <a:accent6>
        <a:srgbClr val="0000E7"/>
      </a:accent6>
      <a:hlink>
        <a:srgbClr val="FFFF00"/>
      </a:hlink>
      <a:folHlink>
        <a:srgbClr val="7500D7"/>
      </a:folHlink>
    </a:clrScheme>
    <a:fontScheme name="Twinkle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winkles 1">
        <a:dk1>
          <a:srgbClr val="2A004E"/>
        </a:dk1>
        <a:lt1>
          <a:srgbClr val="FFFFFF"/>
        </a:lt1>
        <a:dk2>
          <a:srgbClr val="500093"/>
        </a:dk2>
        <a:lt2>
          <a:srgbClr val="00CCCC"/>
        </a:lt2>
        <a:accent1>
          <a:srgbClr val="D60093"/>
        </a:accent1>
        <a:accent2>
          <a:srgbClr val="0000FF"/>
        </a:accent2>
        <a:accent3>
          <a:srgbClr val="B3AAC8"/>
        </a:accent3>
        <a:accent4>
          <a:srgbClr val="DADADA"/>
        </a:accent4>
        <a:accent5>
          <a:srgbClr val="E8AAC8"/>
        </a:accent5>
        <a:accent6>
          <a:srgbClr val="0000E7"/>
        </a:accent6>
        <a:hlink>
          <a:srgbClr val="FFFF00"/>
        </a:hlink>
        <a:folHlink>
          <a:srgbClr val="7500D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CC99FF"/>
        </a:accent1>
        <a:accent2>
          <a:srgbClr val="3366FF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777777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BDBDBD"/>
        </a:accent5>
        <a:accent6>
          <a:srgbClr val="B8B8B8"/>
        </a:accent6>
        <a:hlink>
          <a:srgbClr val="4D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4">
        <a:dk1>
          <a:srgbClr val="000000"/>
        </a:dk1>
        <a:lt1>
          <a:srgbClr val="00CCCC"/>
        </a:lt1>
        <a:dk2>
          <a:srgbClr val="FFFFCC"/>
        </a:dk2>
        <a:lt2>
          <a:srgbClr val="009999"/>
        </a:lt2>
        <a:accent1>
          <a:srgbClr val="CC99FF"/>
        </a:accent1>
        <a:accent2>
          <a:srgbClr val="3366FF"/>
        </a:accent2>
        <a:accent3>
          <a:srgbClr val="AAE2E2"/>
        </a:accent3>
        <a:accent4>
          <a:srgbClr val="000000"/>
        </a:accent4>
        <a:accent5>
          <a:srgbClr val="E2CAFF"/>
        </a:accent5>
        <a:accent6>
          <a:srgbClr val="2D5CE7"/>
        </a:accent6>
        <a:hlink>
          <a:srgbClr val="00CCFF"/>
        </a:hlink>
        <a:folHlink>
          <a:srgbClr val="00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winkles 5">
        <a:dk1>
          <a:srgbClr val="003300"/>
        </a:dk1>
        <a:lt1>
          <a:srgbClr val="FFFFFF"/>
        </a:lt1>
        <a:dk2>
          <a:srgbClr val="669900"/>
        </a:dk2>
        <a:lt2>
          <a:srgbClr val="FFCC66"/>
        </a:lt2>
        <a:accent1>
          <a:srgbClr val="990033"/>
        </a:accent1>
        <a:accent2>
          <a:srgbClr val="FF9933"/>
        </a:accent2>
        <a:accent3>
          <a:srgbClr val="B8CAAA"/>
        </a:accent3>
        <a:accent4>
          <a:srgbClr val="DADADA"/>
        </a:accent4>
        <a:accent5>
          <a:srgbClr val="CAAAAD"/>
        </a:accent5>
        <a:accent6>
          <a:srgbClr val="E78A2D"/>
        </a:accent6>
        <a:hlink>
          <a:srgbClr val="CCCC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6">
        <a:dk1>
          <a:srgbClr val="663300"/>
        </a:dk1>
        <a:lt1>
          <a:srgbClr val="FFFFFF"/>
        </a:lt1>
        <a:dk2>
          <a:srgbClr val="CC6600"/>
        </a:dk2>
        <a:lt2>
          <a:srgbClr val="FFCC00"/>
        </a:lt2>
        <a:accent1>
          <a:srgbClr val="990033"/>
        </a:accent1>
        <a:accent2>
          <a:srgbClr val="FF0033"/>
        </a:accent2>
        <a:accent3>
          <a:srgbClr val="E2B8AA"/>
        </a:accent3>
        <a:accent4>
          <a:srgbClr val="DADADA"/>
        </a:accent4>
        <a:accent5>
          <a:srgbClr val="CAAAAD"/>
        </a:accent5>
        <a:accent6>
          <a:srgbClr val="E7002D"/>
        </a:accent6>
        <a:hlink>
          <a:srgbClr val="CC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winkles 7">
        <a:dk1>
          <a:srgbClr val="660033"/>
        </a:dk1>
        <a:lt1>
          <a:srgbClr val="FFFFFF"/>
        </a:lt1>
        <a:dk2>
          <a:srgbClr val="990066"/>
        </a:dk2>
        <a:lt2>
          <a:srgbClr val="FFFF66"/>
        </a:lt2>
        <a:accent1>
          <a:srgbClr val="9933FF"/>
        </a:accent1>
        <a:accent2>
          <a:srgbClr val="00CCCC"/>
        </a:accent2>
        <a:accent3>
          <a:srgbClr val="CAAAB8"/>
        </a:accent3>
        <a:accent4>
          <a:srgbClr val="DADADA"/>
        </a:accent4>
        <a:accent5>
          <a:srgbClr val="CAADFF"/>
        </a:accent5>
        <a:accent6>
          <a:srgbClr val="00B9B9"/>
        </a:accent6>
        <a:hlink>
          <a:srgbClr val="CC66FF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Twinkles</Template>
  <TotalTime>882</TotalTime>
  <Words>321</Words>
  <Application>Microsoft Office PowerPoint</Application>
  <PresentationFormat>Ekran Gösterisi (4:3)</PresentationFormat>
  <Paragraphs>137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Twinkles</vt:lpstr>
      <vt:lpstr>PowerPoint Sunusu</vt:lpstr>
      <vt:lpstr>SAĞLIK OKURYAZARLIĞI NEDİR?</vt:lpstr>
      <vt:lpstr> SAĞLIK OKURYAZARLIĞININ FAYDALARI </vt:lpstr>
      <vt:lpstr>Sağlık Okuryazarlığı nedir?</vt:lpstr>
      <vt:lpstr>Sağlık Okuryazarlığı neyi geliştirir?</vt:lpstr>
      <vt:lpstr>Sağlık Okuryazarlığı Neyi Güçlendirir? </vt:lpstr>
      <vt:lpstr>Sağlık Okuryazarlığı neyi kapsar!..</vt:lpstr>
      <vt:lpstr>Sağlık Okuryazarlığının  Arka Planı</vt:lpstr>
      <vt:lpstr>Sağlık Okuryazarlığının  Arka Planı</vt:lpstr>
      <vt:lpstr>PowerPoint Sunusu</vt:lpstr>
      <vt:lpstr>PowerPoint Sunusu</vt:lpstr>
      <vt:lpstr>Sağlık Okuryazarlığı Yetersiz </vt:lpstr>
      <vt:lpstr>Sağlık Okuryazarlığı Yeterli</vt:lpstr>
      <vt:lpstr> Sağlık Okuryazarlığını Düzeyini Nasıl Artırabiliriz. </vt:lpstr>
      <vt:lpstr>Sağlık Okuryazarlığının Etkileşim Alanları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igocen</dc:creator>
  <cp:lastModifiedBy>develi</cp:lastModifiedBy>
  <cp:revision>165</cp:revision>
  <dcterms:created xsi:type="dcterms:W3CDTF">2008-03-28T09:18:18Z</dcterms:created>
  <dcterms:modified xsi:type="dcterms:W3CDTF">2017-05-29T07:20:28Z</dcterms:modified>
</cp:coreProperties>
</file>